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7"/>
  </p:notesMasterIdLst>
  <p:sldIdLst>
    <p:sldId id="300" r:id="rId3"/>
    <p:sldId id="323" r:id="rId4"/>
    <p:sldId id="302" r:id="rId5"/>
    <p:sldId id="259" r:id="rId6"/>
    <p:sldId id="303" r:id="rId7"/>
    <p:sldId id="361" r:id="rId8"/>
    <p:sldId id="304" r:id="rId9"/>
    <p:sldId id="358" r:id="rId10"/>
    <p:sldId id="305" r:id="rId11"/>
    <p:sldId id="320" r:id="rId12"/>
    <p:sldId id="322" r:id="rId13"/>
    <p:sldId id="321" r:id="rId14"/>
    <p:sldId id="317" r:id="rId15"/>
    <p:sldId id="316" r:id="rId16"/>
    <p:sldId id="366" r:id="rId17"/>
    <p:sldId id="333" r:id="rId18"/>
    <p:sldId id="331" r:id="rId19"/>
    <p:sldId id="334" r:id="rId20"/>
    <p:sldId id="336" r:id="rId21"/>
    <p:sldId id="367" r:id="rId22"/>
    <p:sldId id="364" r:id="rId23"/>
    <p:sldId id="365" r:id="rId24"/>
    <p:sldId id="318" r:id="rId25"/>
    <p:sldId id="31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568588-87F7-4B99-93FF-522640D95FBD}" v="3" dt="2018-05-08T22:03:04.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autoAdjust="0"/>
    <p:restoredTop sz="91713" autoAdjust="0"/>
  </p:normalViewPr>
  <p:slideViewPr>
    <p:cSldViewPr snapToGrid="0">
      <p:cViewPr varScale="1">
        <p:scale>
          <a:sx n="83" d="100"/>
          <a:sy n="83" d="100"/>
        </p:scale>
        <p:origin x="906" y="78"/>
      </p:cViewPr>
      <p:guideLst>
        <p:guide orient="horz" pos="2160"/>
        <p:guide pos="3840"/>
      </p:guideLst>
    </p:cSldViewPr>
  </p:slideViewPr>
  <p:notesTextViewPr>
    <p:cViewPr>
      <p:scale>
        <a:sx n="1" d="1"/>
        <a:sy n="1" d="1"/>
      </p:scale>
      <p:origin x="0" y="-1074"/>
    </p:cViewPr>
  </p:notesTextViewPr>
  <p:sorterViewPr>
    <p:cViewPr varScale="1">
      <p:scale>
        <a:sx n="100" d="100"/>
        <a:sy n="100" d="100"/>
      </p:scale>
      <p:origin x="0" y="0"/>
    </p:cViewPr>
  </p:sorterViewPr>
  <p:notesViewPr>
    <p:cSldViewPr snapToGrid="0">
      <p:cViewPr varScale="1">
        <p:scale>
          <a:sx n="59" d="100"/>
          <a:sy n="59" d="100"/>
        </p:scale>
        <p:origin x="267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5/14/2018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kern="1200" dirty="0">
                <a:solidFill>
                  <a:schemeClr val="tx1"/>
                </a:solidFill>
                <a:effectLst/>
                <a:latin typeface="+mn-lt"/>
                <a:ea typeface="+mn-ea"/>
                <a:cs typeface="+mn-cs"/>
              </a:rPr>
              <a:t>© 2018 Microsoft Corporation. All rights reserved. Microsoft and the trademarks listed at </a:t>
            </a:r>
            <a:r>
              <a:rPr lang="en-US" sz="1000"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Holly Franklin, CIO of Best For You Organics Company</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The primary audience is business decision makers and technology decision makers. </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preferred solution is just one of many viable options.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entire application is packaged inside a Docker container, and deployed to Microsoft Azure. In addition to the container-based apps, Azure resources, such as Cosmos DB, Azure Search, Azure Functions, and Logic Apps, are used to implement and augment the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Developers will package the OSS application inside a custom Docker container using VS Code or another code editor</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Docker image will be pushed to an Azure Container Registry as part of a continuous integration process using Jenkins, GitHub, and VSTS.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Docker image will then be deployed to a Web App for Containers instance, as part of their continuous delivery process using Release Management in VSTS. </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MongoDB database will be imported into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Connection strings in application updated to point 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Use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mongoimport</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or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mongorestore</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to import existing data</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Cosmos DB database from the application will continue to use the MongoDB APIs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Serverless architecture will be applied to order processing and customer notifications. </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Functions will be used to automate the processing of orders, billing credit cards, and updating the database as order processing is complete.</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Logic Apps will be applied to send SMS notifications, via a Twilio connector, to customers informing them that their order has been processed and shipped.</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Search will be used to provide enhanced search functionality in the app.</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containerized web app will be secured using Azure Active Directory B2C, which will handle all identity management, including the sign-up and sign-in processes.</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PaaS solution would you propose to Best For You Organics Company for moving their application into Azure? Will this solution minimize the number of application code changes required to migrate the application? How would container orchestration be handled?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App Service on Linux and Web App for Containers would be possible options for Best For You Organics Company. Both were designed with the intention of supporting OSS workloads inside Azure App Service. Azure App Service on Linux provides multiple built-in images, catering to developers who want to use FTP or GIT, deploy .NET Core, Node, PHP or Ruby applications to Azure App Service running on Linux. Web App for Containers provides developers more control over the packages, runtime frameworks, and tooling through the use of custom Docker images.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Considering Best For You Organics’ desire to reuse as much code and architecture as possible, along with their previous experience with Docker, Web App for Containers would provide the best approach to quickly and easily migrating their application to Azure. Using Web App for Containers would enable Best For You Organics’ to reuse most, if not all, of their existing code and architecture. The development team would just need to create a custom Docker image for their application, and upload that to their registry.</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Web App for Containers was designed leveraging years of Microsoft’s Azure App Service PaaS innovations, and allows developers to just focus on composing their containers without worrying about managing and maintaining an underlying container orchestrator. Container orchestration is obfuscated away from developers, and handled as part of the managed services.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options does the customer have for a Docker image registry? What option would you recommend?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image registry is core to the CI/CD workflow, and must be a production worthy implementation, as it is the source of container images, versioning, deployment, upgrade, and rollback strategies. Registry images can also be used for cross-environment promotion (between development, test, staging, and production, for example).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two most feasible options for the customer’s container registry</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Container Registry (ACR) or</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 private Docker Hub.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You could also deploy and manage your own Docker Registry in an Azure VM, but given customer’s desire to move away from managing infrastructure, this would not be recommended.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We recommend the use of Azure Container Registry where possible for Azure solutions.</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Azure container registry provides the following advantages over DockerHub:</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Network-close deployment: Network-close deployment is one of the primary reasons for using a private container registry. By creating your container registry in the same Azure region in which you deploy containers, you can help lower both network latency and egress fees.</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Geo-replication: Azure Container Registry’s geo-replication feature can be used if deploying containers to multiple regions. Using this feature, you can simplify registry management, and minimize latency.</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Repository namespaces: By leveraging repository namespaces, you can allow sharing a single registry across multiple groups within your organization.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809626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latin typeface="Segoe UI" panose="020B0502040204020203" pitchFamily="34" charset="0"/>
                <a:ea typeface="Segoe UI" panose="020B0502040204020203" pitchFamily="34" charset="0"/>
                <a:cs typeface="Segoe UI" panose="020B0502040204020203" pitchFamily="34" charset="0"/>
              </a:rPr>
              <a:t>What service would you recommend for hosting Best For You Organics Company’s MongoDB in Azure, and ensuring they can continue to use the MongoDB API for accessing their data?</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Azure Cosmos DB databases can be used as the data store for apps written for MongoDB.</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existing drivers, your application written for MongoDB can now communicate with Azure Cosmos DB and use Azure Cosmos DB databases instead of MongoDB databases.</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this functionality, you can easily build and run MongoDB database applications in the Azure cloud with Azure Cosmos DB's global distribution and comprehensive industry-leading SLAs, while continuing to use familiar skills and tools for MongoDB.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What application changes need to be made to accommodate using a Cosmos DB database with MongoDB API? Be specific about the impact of the change on their application code.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many cases, you can switch from using MongoDB to Azure Cosmos DB by simply changing a connection string.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develop applications using MongoDB, and deploy them to production using the fully managed, and globally distributed Azure Cosmos DB service.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other words, your application only knows that it's connecting to a database using MongoDB APIs. It is transparent to the application that the data is stored in Azure Cosmos 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How would you handle importing their existing data into Azure Cosmos DB? What factors do you need to consider when doing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Data from MongoDB can be imported into Azure Cosmos DB using either </a:t>
            </a:r>
            <a:r>
              <a:rPr lang="en-US" sz="1200" b="0" i="1" dirty="0">
                <a:latin typeface="Segoe UI" panose="020B0502040204020203" pitchFamily="34" charset="0"/>
                <a:ea typeface="Segoe UI" panose="020B0502040204020203" pitchFamily="34" charset="0"/>
                <a:cs typeface="Segoe UI" panose="020B0502040204020203" pitchFamily="34" charset="0"/>
              </a:rPr>
              <a:t>mongoimport.exe </a:t>
            </a:r>
            <a:r>
              <a:rPr lang="en-US" sz="1200" b="0" i="0" dirty="0">
                <a:latin typeface="Segoe UI" panose="020B0502040204020203" pitchFamily="34" charset="0"/>
                <a:ea typeface="Segoe UI" panose="020B0502040204020203" pitchFamily="34" charset="0"/>
                <a:cs typeface="Segoe UI" panose="020B0502040204020203" pitchFamily="34" charset="0"/>
              </a:rPr>
              <a:t>or </a:t>
            </a:r>
            <a:r>
              <a:rPr lang="en-US" sz="1200" b="0" i="1" dirty="0">
                <a:latin typeface="Segoe UI" panose="020B0502040204020203" pitchFamily="34" charset="0"/>
                <a:ea typeface="Segoe UI" panose="020B0502040204020203" pitchFamily="34" charset="0"/>
                <a:cs typeface="Segoe UI" panose="020B0502040204020203" pitchFamily="34" charset="0"/>
              </a:rPr>
              <a:t>mongorestore.exe</a:t>
            </a:r>
            <a:r>
              <a:rPr lang="en-US" sz="1200" b="0" i="0" dirty="0">
                <a:latin typeface="Segoe UI" panose="020B0502040204020203" pitchFamily="34" charset="0"/>
                <a:ea typeface="Segoe UI" panose="020B0502040204020203" pitchFamily="34" charset="0"/>
                <a:cs typeface="Segoe UI" panose="020B0502040204020203" pitchFamily="34" charset="0"/>
              </a:rPr>
              <a:t>, both available from the MongoDB Download Center.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With either, you will need to retrieve your Cosmos DB connection string information (host, port, username, and password) to complete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Things to consider:</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Throughput: The duration of your data migration depends on the amount of throughput you set up for your collections. For larger data migrations, you should increase the throughput to speed up the process. After the migration is complete, you can decrease the throughput to save costs.</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SSL: Azure Cosmos DB has strict security requirements and standards. Be sure to enable SSL when you interact with your account.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What serverless technologies would you recommend Best For You Organics Company use for automating their order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They should use Azure Functions for automating their order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Function with an Azure Cosmos DB trigger could be used to queue up new orders for processing as they are received. A second Function could handle processing the items in the queue, and ensuring the order are updated when processing is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Azure Storage Queues should be for the queueing technology. Given the customers need to process orders daily, the lifetime of the messages in the queue will be less than a day, and should the queue fail, a subsequent worker can continue from where the prior worker left off. They do not require some of the more advanced queueing features offered by Service Bus.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How would you recommend Best For You Organics Company handle notifying customers that their order has been processed? Are there specific Azure services that can be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Logic Apps can be used to send SMS messages via Twilio to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Best For You Organics Company can implement a Logic App to notify customers of their order status. The logic app would include an Azure Queue trigger, linked to the notification queue populated by one of their Azure Functions, which would trigger whenever an order is finished processing, and a notification queue item is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Twilio connector could act as the action to perform, which sends an SMS message when the trigger fires. The Best For You Organics Company would sign up for a Twilio account to get an API key, and would then provision a Twilio connector within the logic app, and add the credentials. Next, they would select a Send Message action using data provided in the queue message, specifically the customer’s phone number and first name to include in the message, such as “Hello Steve, your Best For Your Organics weekly order has shipped!”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t>How would you recommend Best For You Organics Company implement identity management in their customer-facing application? </a:t>
            </a:r>
          </a:p>
          <a:p>
            <a:pPr lvl="0"/>
            <a:endParaRPr lang="en-US" sz="1200" b="0" i="0" dirty="0"/>
          </a:p>
          <a:p>
            <a:pPr lvl="0"/>
            <a:r>
              <a:rPr lang="en-US" sz="1200" b="0" i="0" dirty="0"/>
              <a:t>Best For You Organics Company could leverage Azure Active Directory Business to Consumer (B2C) to manage their customer's usernames and passwords. They would need to provision an Azure Active Directory B2C instance within their Azure subscription. AAD B2C provides a highly available, global, identity management service for customer-facing applications, which can be easily integrated into mobile and web platforms.</a:t>
            </a:r>
          </a:p>
          <a:p>
            <a:pPr lvl="0"/>
            <a:endParaRPr lang="en-US" sz="1200" b="0" i="0" dirty="0"/>
          </a:p>
          <a:p>
            <a:pPr lvl="0"/>
            <a:r>
              <a:rPr lang="en-US" sz="1200" b="0" i="0" dirty="0"/>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a:p>
            <a:pPr lvl="0"/>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Azure Search be integrated into the OSS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search index would be built on the meal option data stored in Cosmos DB. The Best For You Organics team could then create a Node.js API App, secured by Azure AD B2C, which wraps the Azure Search API. To perform a search, a browser loads the web page on a device</a:t>
            </a:r>
            <a:r>
              <a:rPr lang="en-US" sz="1200" b="0" i="0" baseline="0" dirty="0"/>
              <a:t> </a:t>
            </a:r>
            <a:r>
              <a:rPr lang="en-US" sz="1200" b="0" i="0" dirty="0"/>
              <a:t>and makes a cross-origin, XmlHttpRequest to the API app. Meals and plan options matching the search terms are returned, with HTML and CSS formatting embedded, so the text that matches the search query is highlighted in the displayed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Jenkins and VSTS can be used together to help the customer create a full CI/CD pipeline? Explain how Jenkins is wired into VSTS.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Web Apps for Containers not only adds the power of Microsoft Azure to your application, such as security, load balancing, auto-scaling, and automated management. You can also take advantage of its DevOps capabilities, such as continuous deployment from VSTS, GitHub, Docker Hub, and other sources, package management, staging environments, custom domain, and SSL certificates.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VSTS lets you automate your deployments</a:t>
            </a:r>
            <a:r>
              <a:rPr lang="en-US" sz="1200" b="0" i="0" baseline="0" dirty="0"/>
              <a:t> </a:t>
            </a:r>
            <a:r>
              <a:rPr lang="en-US" sz="1200" b="0" i="0" dirty="0"/>
              <a:t>so that you can deliver your apps/services easily and often. You can set up ta CI/CD process all on VSTS. However, if you already have a CI pipeline with a third-party tool, such as Jenkins, VSTS has good integration points through its APIs that allow you to interact with its release service from any other third-party – Jenkins in this case.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Using the customer’s existing Jenkins server and build pipeline, they could add post-build actions to archive the build artifacts, and using the VS Team Services Continuous Delivery plug-in for Jenkins, send those artifacts to a VSTS release definition, which could deploy the docker container to the App Service underlying the Web App for Containers in Azure.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9834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an appropriate platform for hosting an OSS application using PaaS?</a:t>
            </a:r>
          </a:p>
          <a:p>
            <a:pPr marL="0" indent="0">
              <a:buFont typeface="Arial" panose="020B0604020202020204" pitchFamily="34" charset="0"/>
              <a:buNone/>
            </a:pPr>
            <a:r>
              <a:rPr lang="en-US" dirty="0">
                <a:latin typeface="Segoe UI" panose="020B0502040204020203" pitchFamily="34" charset="0"/>
                <a:ea typeface="Segoe UI" panose="020B0502040204020203" pitchFamily="34" charset="0"/>
                <a:cs typeface="Segoe UI" panose="020B0502040204020203" pitchFamily="34" charset="0"/>
              </a:rPr>
              <a:t>Yes. If you’re a OSS developer, Azure offers more than you might expect—from virtual machines to managed services, functions, and containers. With Azure, you get full stack capabilities, including:</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Integration with popular—and free—open source tools such as Visual Studio Code.</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Monitoring services with Application Insights to catch bugs, optimize apps, and stay on top of their status.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Comprehensive managed database support with Cosmos DB (compatible with MongoDB), MySQL, and PostgreSQL.</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Support for a variety of platforms and frameworks to help with both new microservices-based apps and existing apps.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Global, trusted cloud infrastructure.</a:t>
            </a:r>
          </a:p>
          <a:p>
            <a:pPr marL="0" indent="0">
              <a:buFont typeface="Arial" panose="020B0604020202020204" pitchFamily="34" charset="0"/>
              <a:buNone/>
            </a:pP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Azure provides integrated tools for developing and managing containerized applications faster. Deploy containers using widely adopted orchestrators, or choose a fully-managed container platform. Take advantage of Visual Studio Tools for Docker to easily develop, run, and debug multi-container applications, and store images in Docker Hub or Azure Container Registry and deploy to your preferred targets.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Azure Container Registry (ACR) is a private registry for hosting container images. Using the Azure Container Registry, you can store Docker-formatted images for all types of container deployments. Azure Container Registry integrates well with orchestrators hosted in Azure Container Service, including Docker Swarm, DC/OS, and Kubernetes. You don’t have to learn new APIs or commands. Because Azure Container Registry is compatible with the open-source Docker Registry v2, you can use the same open-source Docker CLI tools you already know and the skills you have to efficiently interact with the registry.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designed Web App for Containers specifically for customers interested in bringing their Docker formatted containers to the Azure App Service platform. Web App for Containers provides an ideal environment for running OSS web apps that do not require extensive infrastructure control, allowing customers to use their own containers, and deploy them to App Service as a web app running on Linux. Like the Web App solution, this eliminates time-consuming infrastructure management tasks during container deployment, updating, and scaling to help developers focus on coding and getting their apps in front of more end users faster. This also provides integrated CI/CD capabilities with DockerHub, Azure Container Registry, and VSTS, as well as built-in staging, rollback, testing-in-production, monitoring, and performance testing capabilities to boost developer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This solution also allows organizations to take advantage of built-in auto-scaling and load balancing. Automatically scale vertically and horizontally based on application needs. Granular scaling rules are available to handle peaks in workload automatically while minimizing costs during off-peak times. Deploy data and host services across multiple locations with just few mouse clicks.</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Jenkins integrates seamlessly with VSTS, making it easy to use Jenkins and VSTS to create a full CI/CD pipeline. Using the Jenkins Team Foundation Server (TFS) plugin, we can configure a project to pull from GitHub, build in Jenkins, and deploy with VSTS.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Using Web App for Containers, you can streamline CI/CD with Docker Hub, Azure Container Registry, and GitHub. Automate and simplify your container image deployments through continuous integration/continuous deployment (CI/CD) capabilities with Docker Hub, Azure Container Registry, and Visual Studio Team Services. App Service creates an association with the selected repository, so your apps are updated each time your source code changes. Schedule performance and quality tests in staging environment, and use deployment slots to swap staging to production in seconds, or roll back to previous versions without downtime.</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Azure AD B2C is a highly available, global, identity management service for customer-facing applications that scales to hundreds of millions of identities. It can be easily integrated across mobile and web platforms. Your customers can log on to all your applications through fully customizable experiences by using their existing social accounts or by creating new credentials.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Protect your consumer's identities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Login with social media accounts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Customizable user experiences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Pay only for what you use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72026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Yes. Microsoft Azure Search is capable of integration into OSS applications. Azure Search is a search-as-a-service solution that allows developers to embed a sophisticated search experience into web and mobile applications without having to worry about the complexities of full-text search and without having to deploy, maintain or manage any infrastructure. With Azure Search you can surface the power of searching data in your application, reduce the complexity around managing and tuning a search index, and boost development speed using familiar tools and a consistent platform.</a:t>
            </a:r>
          </a:p>
          <a:p>
            <a:pPr marL="0" indent="0">
              <a:buFont typeface="Arial" panose="020B0604020202020204" pitchFamily="34" charset="0"/>
              <a:buNone/>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 You can develop applications using MongoDB, and deploy them to production using the fully managed, and globally distributed Azure Cosmos DB service. In other words, your application only knows that it's connecting to a database using MongoDB APIs. It is transparent to the application that the data is stored in Azure Cosmos DB.</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 Serverless Architecture, as the name implies, aims to provide a solution architecture where concern for individual servers is minimized. While the term “Serverless” has varying interpretations, it typically includes characteristics such as the extensive use of ephemeral services, a focus entirely on scaling the capabilities that support the business logic, the processing capability should be ephemeral (e.g., it can be started nearly instantaneously without pre-provisioning on your part), the capability is scaled transparently at a very granular level (e.g. scaling occurs on a per request or function invocation basis and not on an all up server load basis), and the cost is typically associated with time spent supporting business logic computation and not on the time server resources are available to handle 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 Azure, Functions is a prime component of a serverless architecture, but not the only service that may be utilized in one. Other Azure Services that, by this definition, can be composed into a serverless architecture include: Logic Apps, Azure Storage Blobs, Tables and Queues, Azure Data Lake Store, API Management, CDN, Media Services, Notification Hubs, IoT Hub, and Service Bus.</a:t>
            </a:r>
          </a:p>
          <a:p>
            <a:pPr marL="171450" indent="-171450">
              <a:buFont typeface="Arial" panose="020B0604020202020204" pitchFamily="34" charset="0"/>
              <a:buChar char="•"/>
            </a:pPr>
            <a:endParaRPr lang="en-US" b="1" i="1"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Development teams that prefer to use their existing tools for building Azure applications, can continue to do so. Popular code editors, like WebMatrix and IntelliJ, offer integration with Microsoft Azure and VSTS, allowing developers to easily create, develop, test, and deploy Azure applications.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Visual Studio Code is a lightweight open source code editor which runs on your desktop, and is available for Windows, maxOS, and Linux. At its heart, VS Code features a lightning fast source code editor, with support for hundreds of languages. VS Code helps developer productivity with syntax highlighting, bracket-matching, auto-indentation, box-selection, snippets, and more.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serious coding, you'll often benefit from tools with more code understanding than just blocks of text. Visual Studio Code includes built-in support for IntelliSense code completion, rich semantic code understanding and navigation, and code refactoring. It also includes an interactive debugger, so you can step through source code, inspect variables, view call stacks, and execute commands in the console.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VS Code features rich integration with build and scripting tools to perform common tasks making everyday workflows faster, including an integrated terminal, which allows developers to stay within the development environment to perform quick command-line tasks. The VS Code Extension Marketplace lets you add languages, debuggers, and tools to your installation to support your development workflow, allowing VS Code to be tailored to your specific development needs and preferences.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0808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5/14/2018 5:01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Best For You Organics Company is one of the leading online health food suppliers in North America, serving customers in Canada, Mexico, and the United States. They launched their highly-successful e-commerce website, which sells subscriptions to their meal service, in 2015, and quickly gained a large subscriber-base. Since then, their customer numbers have continued to grow. Their service is tailored towards working professionals, who want convenient, reliable access to healthy meal choices, and pre-packaged recipes, without having to speed too much time preparing the meals.</a:t>
            </a:r>
          </a:p>
          <a:p>
            <a:pPr marL="17145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Their customer-facing web app was built using Open Source Software (OSS)</a:t>
            </a:r>
            <a:r>
              <a:rPr lang="en-US" baseline="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and is currently hosted in on-premise Linux Virtual Machines. App development was done using the MERN stack (MongoDB, Express.js, React.JS, Node.js), and their code is hosted in a private GitHub repository. A point of pride for Best For You Organics Company has been their developers’ involvement in the open source community, with most members of the team frequently contributing to React.js on GitHub.</a:t>
            </a: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They have reached a point where managing their VM and server infrastructure is becoming a real challenge. For example, their current meal plans include only dinner options, but Best For You Organics Company has received feedback from many customers expressing a desire to receive breakfasts as part of the service offering. They would like to expand their meal service to include breakfasts to meet this demand, but feel they first need to address their rising infrastructure costs and management time. </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Holly Franklin, CIO of Best For You Organics Company, is interested in understanding more about Platform as a Service (PaaS) solutions for OSS applications that could help them focus their time and expenditures on their core business, rather than infrastructure.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“We’re finding that with every upgrade, we’re spending more time and money on infrastructure, and less on delivering the functionality and features that matter</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most to our customers,” says Holly Franklin, “and we need to rebalance those efforts.”</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Interested in reusing as much code and architecture as possible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Mentioned existing knowledge of Docker, and are curious about possible container approaches to migrating their OSS app</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Looking for enhancements to their existing Jenkins build pipeline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know if automating their order processing and customer notifications using serverless architecture is feasible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Would like to explore the possibility of implementing a new user name and password management system</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continue using GitHub for their code repository</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Very concerned about potential application changes needed to move their OSS application into a cloud PaaS solution</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Wants to migrate as much of their infrastructure as possible to the cloud to make it easier to take advantage of the scalability, reliability, and performance of a PaaS solution, and reduce the burden of building out and managing hardware and software.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reuse as much code and architecture as possible.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want the migration to be non-invasive.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Although the existing code has its nuances and issues, we do not want to redesign the entire solution to migrate to the cloud.</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continue using MongoDB APIs for data storage, to avoid having to rewrite application data access code, but don’t want to worry about managing infrastructure, consistency, replication, etc.</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continue to use their GitHub repository for source control, and Jenkins for their builds, but are interested in any value-added functionality available in Azure which could integrate into their CI/CD pipeline, especially around release management.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maintain a dedication to open source technologies, and maintain those same technologies within the cloud solution, while taking advantage of integrations with the cloud environment, where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Looking for opportunities to integrate automated, serverless processes into their application</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Implement weekly order processing, based on customer specified preferred day of delivery</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Send SMS notifications to customers when order processing complete, and their weekly package is on its way</a:t>
            </a:r>
          </a:p>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Desire a replacement solution for safeguarding and managing user identities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Customers must be registered and logged in to place orders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Replace existing home-grown solution</a:t>
            </a: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Add search capabilities to our application, providing the ability for customers to find meals or options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Ability to rapidly build, test, and deploy application updates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Automate and simplify deployments through continuous Integration/continuous delivery (CI/CD) capabilities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17698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Can Azure really host on OSS application using PaaS?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This is a diagram of a common architecture for this type of scenario, from which you can draw inspiration. You will find this diagram within the Whiteboard Design Session Student Guide.</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download.microsoft.com/download/2/C/8/2C8EB75F-AC45-4A79-8A63-C1800C098792/MS_Arch_E-Comm_3D_pdf.pdf"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OSS PaaS and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05390655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8084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target audience</a:t>
            </a:r>
            <a:br>
              <a:rPr lang="en-US" dirty="0"/>
            </a:br>
            <a:endParaRPr lang="en-US" dirty="0"/>
          </a:p>
        </p:txBody>
      </p:sp>
      <p:sp>
        <p:nvSpPr>
          <p:cNvPr id="3" name="Content Placeholder 2"/>
          <p:cNvSpPr>
            <a:spLocks noGrp="1"/>
          </p:cNvSpPr>
          <p:nvPr>
            <p:ph type="body" sz="quarter" idx="10"/>
          </p:nvPr>
        </p:nvSpPr>
        <p:spPr>
          <a:xfrm>
            <a:off x="269238" y="1807017"/>
            <a:ext cx="11653523" cy="3243965"/>
          </a:xfrm>
        </p:spPr>
        <p:txBody>
          <a:bodyPr/>
          <a:lstStyle/>
          <a:p>
            <a:r>
              <a:rPr lang="en-US" sz="2800" dirty="0">
                <a:latin typeface="+mn-lt"/>
              </a:rPr>
              <a:t>Holly Franklin, CIO of Best For You Organics Company </a:t>
            </a:r>
          </a:p>
          <a:p>
            <a:endParaRPr lang="en-US" sz="2800" dirty="0">
              <a:latin typeface="+mn-lt"/>
            </a:endParaRPr>
          </a:p>
          <a:p>
            <a:r>
              <a:rPr lang="en-US" sz="2800" dirty="0">
                <a:latin typeface="+mn-lt"/>
              </a:rPr>
              <a:t>Primary audience is business and technology decision makers</a:t>
            </a:r>
          </a:p>
          <a:p>
            <a:endParaRPr lang="en-US" sz="2800" dirty="0">
              <a:latin typeface="+mn-lt"/>
            </a:endParaRPr>
          </a:p>
          <a:p>
            <a:r>
              <a:rPr lang="en-US" sz="2800" dirty="0">
                <a:latin typeface="+mn-lt"/>
              </a:rPr>
              <a:t>Usually talk to Infrastructure Managers who report to the CIO, or to application sponsors (like a VP LOB, CMO) or to those that represent the Business Unit IT or developers that report to application sponsors</a:t>
            </a:r>
          </a:p>
        </p:txBody>
      </p:sp>
      <p:pic>
        <p:nvPicPr>
          <p:cNvPr id="4" name="Picture 3" descr="Preferred target audience&#10;"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382760" y="4652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This diagram consists of icons that are connected by arrows. On the left, the Developer icon (VS Code) points in a linear fashion to GitHub Repo, Jenkins, and the VSTS icons. The previous three icons are enclosed in a box labeled CI/CD Pipeline. VSTS points to Web App for Containers on the right.&#10;&#10;Various arrows point from Web App for Container to: Azure Container Registry (a linear arrow points from Azure Container Registry to Web App for Container); Logic Apps (a linear arrow that points from Logic Apps to a mobile device/computer, which points to Azure AD B2C (a double-sided arrow), which points back to Web App for Container (a double-sided arrow); Azure Search (a linear arrow); and Azure Cosmos DB (a double-sided arrow). Azure Cosmos DB points at Azure Functions (a double-sided arrow), which points at 3rd Party Gateway (a linear arrow)." title="Solution architecture diagram">
            <a:extLst>
              <a:ext uri="{FF2B5EF4-FFF2-40B4-BE49-F238E27FC236}">
                <a16:creationId xmlns:a16="http://schemas.microsoft.com/office/drawing/2014/main" id="{161C4936-5F49-48CE-A6BE-DB97354E8341}"/>
              </a:ext>
            </a:extLst>
          </p:cNvPr>
          <p:cNvPicPr>
            <a:picLocks noChangeAspect="1"/>
          </p:cNvPicPr>
          <p:nvPr/>
        </p:nvPicPr>
        <p:blipFill>
          <a:blip r:embed="rId3"/>
          <a:stretch>
            <a:fillRect/>
          </a:stretch>
        </p:blipFill>
        <p:spPr>
          <a:xfrm>
            <a:off x="935960" y="1073062"/>
            <a:ext cx="10320079" cy="5609987"/>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3600" dirty="0">
                <a:solidFill>
                  <a:schemeClr val="tx1"/>
                </a:solidFill>
                <a:latin typeface="+mj-lt"/>
              </a:rPr>
              <a:t>PaaS solution</a:t>
            </a:r>
          </a:p>
        </p:txBody>
      </p:sp>
      <p:pic>
        <p:nvPicPr>
          <p:cNvPr id="8" name="Picture 7" descr="Three icons are connected by right-pointing arrows: OSS App (packaged in Docker Container), Azure Container Registry (CI/CD workflow), and Web App for Containers. The arrow connecting Azure Container Registry (CI/CD workflow) and Web App for Containers is dashed." title="Preferred PaaS solution">
            <a:extLst>
              <a:ext uri="{FF2B5EF4-FFF2-40B4-BE49-F238E27FC236}">
                <a16:creationId xmlns:a16="http://schemas.microsoft.com/office/drawing/2014/main" id="{22B1C569-B00E-4E30-BA4D-B6D2AAE5D5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66" y="2273533"/>
            <a:ext cx="12192000" cy="4284040"/>
          </a:xfrm>
          <a:prstGeom prst="rect">
            <a:avLst/>
          </a:prstGeom>
        </p:spPr>
      </p:pic>
    </p:spTree>
    <p:extLst>
      <p:ext uri="{BB962C8B-B14F-4D97-AF65-F5344CB8AC3E}">
        <p14:creationId xmlns:p14="http://schemas.microsoft.com/office/powerpoint/2010/main" val="203518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912637" cy="899664"/>
          </a:xfrm>
        </p:spPr>
        <p:txBody>
          <a:bodyPr>
            <a:normAutofit/>
          </a:bodyPr>
          <a:lstStyle/>
          <a:p>
            <a:pPr marL="0" indent="0">
              <a:buNone/>
            </a:pPr>
            <a:r>
              <a:rPr lang="en-US" sz="3600" dirty="0">
                <a:solidFill>
                  <a:schemeClr val="tx1"/>
                </a:solidFill>
                <a:latin typeface="+mj-lt"/>
              </a:rPr>
              <a:t>Database migration</a:t>
            </a:r>
          </a:p>
        </p:txBody>
      </p:sp>
      <p:pic>
        <p:nvPicPr>
          <p:cNvPr id="13" name="Picture 12" descr="The MERN stack Application icon is connected to the Azure Cosmos DB: API for Mongo DB icon by two dashed lines. The first dashed line is labeled MongoDB wire protocol. The second dashed line is labeled mongoimport or mongorestore." title="Preferred database migration solution">
            <a:extLst>
              <a:ext uri="{FF2B5EF4-FFF2-40B4-BE49-F238E27FC236}">
                <a16:creationId xmlns:a16="http://schemas.microsoft.com/office/drawing/2014/main" id="{19238DA0-3205-4A10-AF17-C76A0723B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73" y="971869"/>
            <a:ext cx="12192000" cy="5899355"/>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3600" dirty="0">
                <a:solidFill>
                  <a:schemeClr val="tx1"/>
                </a:solidFill>
                <a:latin typeface="+mj-lt"/>
              </a:rPr>
              <a:t>Serverless architecture</a:t>
            </a:r>
          </a:p>
        </p:txBody>
      </p:sp>
      <p:pic>
        <p:nvPicPr>
          <p:cNvPr id="10" name="Picture 9" descr="Three icons represent Azure Functions, Logic Apps, and Azure Storage Queues." title="Preferred serverless architecture solution">
            <a:extLst>
              <a:ext uri="{FF2B5EF4-FFF2-40B4-BE49-F238E27FC236}">
                <a16:creationId xmlns:a16="http://schemas.microsoft.com/office/drawing/2014/main" id="{C38E4276-13D5-4FDB-8818-AC4D3682C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476" y="1723955"/>
            <a:ext cx="12192000" cy="4381406"/>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solution</a:t>
            </a:r>
            <a:br>
              <a:rPr lang="en-US" dirty="0"/>
            </a:br>
            <a:endParaRPr lang="en-US" dirty="0"/>
          </a:p>
        </p:txBody>
      </p:sp>
      <p:sp>
        <p:nvSpPr>
          <p:cNvPr id="3" name="Content Placeholder 2"/>
          <p:cNvSpPr>
            <a:spLocks noGrp="1"/>
          </p:cNvSpPr>
          <p:nvPr>
            <p:ph type="body" sz="quarter" idx="10"/>
          </p:nvPr>
        </p:nvSpPr>
        <p:spPr>
          <a:xfrm>
            <a:off x="269239" y="1189177"/>
            <a:ext cx="11653523" cy="5034392"/>
          </a:xfrm>
        </p:spPr>
        <p:txBody>
          <a:bodyPr/>
          <a:lstStyle/>
          <a:p>
            <a:r>
              <a:rPr lang="en-US" dirty="0"/>
              <a:t>Identity management</a:t>
            </a:r>
          </a:p>
          <a:p>
            <a:endParaRPr lang="en-US" sz="2800" dirty="0"/>
          </a:p>
          <a:p>
            <a:r>
              <a:rPr lang="en-US" sz="4000" dirty="0"/>
              <a:t>Azure Active Directory B2C</a:t>
            </a:r>
          </a:p>
          <a:p>
            <a:endParaRPr lang="en-US" sz="2800" dirty="0"/>
          </a:p>
          <a:p>
            <a:r>
              <a:rPr lang="en-US" sz="4000" dirty="0"/>
              <a:t>Global identity management system</a:t>
            </a:r>
          </a:p>
          <a:p>
            <a:endParaRPr lang="en-US" sz="2800" dirty="0"/>
          </a:p>
          <a:p>
            <a:r>
              <a:rPr lang="en-US" sz="4000" dirty="0"/>
              <a:t>Supports OpenID Connect</a:t>
            </a:r>
          </a:p>
          <a:p>
            <a:endParaRPr lang="en-US" dirty="0"/>
          </a:p>
        </p:txBody>
      </p:sp>
      <p:pic>
        <p:nvPicPr>
          <p:cNvPr id="6" name="Picture 5" descr="Azure Active Directory icon" title="Decorative image">
            <a:extLst>
              <a:ext uri="{FF2B5EF4-FFF2-40B4-BE49-F238E27FC236}">
                <a16:creationId xmlns:a16="http://schemas.microsoft.com/office/drawing/2014/main" id="{A077751D-502F-4C19-A870-F49E490B4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346" y="1190335"/>
            <a:ext cx="2755734" cy="2755734"/>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8"/>
            <a:ext cx="11653523" cy="872098"/>
          </a:xfrm>
        </p:spPr>
        <p:txBody>
          <a:bodyPr>
            <a:normAutofit/>
          </a:bodyPr>
          <a:lstStyle/>
          <a:p>
            <a:pPr marL="0" indent="0">
              <a:buNone/>
            </a:pPr>
            <a:r>
              <a:rPr lang="en-US" sz="4000" dirty="0">
                <a:solidFill>
                  <a:schemeClr val="tx1"/>
                </a:solidFill>
                <a:latin typeface="+mj-lt"/>
              </a:rPr>
              <a:t>Search integration</a:t>
            </a:r>
          </a:p>
        </p:txBody>
      </p:sp>
      <p:sp>
        <p:nvSpPr>
          <p:cNvPr id="7" name="Content Placeholder 2">
            <a:extLst>
              <a:ext uri="{FF2B5EF4-FFF2-40B4-BE49-F238E27FC236}">
                <a16:creationId xmlns:a16="http://schemas.microsoft.com/office/drawing/2014/main" id="{10843F2E-C44B-4D1F-9BF9-18A9FF4C6115}"/>
              </a:ext>
            </a:extLst>
          </p:cNvPr>
          <p:cNvSpPr txBox="1">
            <a:spLocks/>
          </p:cNvSpPr>
          <p:nvPr/>
        </p:nvSpPr>
        <p:spPr>
          <a:xfrm>
            <a:off x="269238" y="2061275"/>
            <a:ext cx="9449193" cy="4504624"/>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3600" dirty="0">
                <a:latin typeface="+mn-lt"/>
              </a:rPr>
              <a:t>Index data from Azure Cosmos DB</a:t>
            </a:r>
          </a:p>
          <a:p>
            <a:endParaRPr lang="en-US" sz="2400" dirty="0">
              <a:latin typeface="+mn-lt"/>
            </a:endParaRPr>
          </a:p>
          <a:p>
            <a:r>
              <a:rPr lang="en-US" sz="3600" dirty="0">
                <a:latin typeface="+mn-lt"/>
              </a:rPr>
              <a:t>Use secure Node.js API App</a:t>
            </a:r>
          </a:p>
          <a:p>
            <a:endParaRPr lang="en-US" sz="2400" dirty="0">
              <a:latin typeface="+mn-lt"/>
            </a:endParaRPr>
          </a:p>
          <a:p>
            <a:r>
              <a:rPr lang="en-US" sz="3600" dirty="0">
                <a:latin typeface="+mn-lt"/>
              </a:rPr>
              <a:t>Imbed HTML and CSS for search term highlighting</a:t>
            </a:r>
          </a:p>
        </p:txBody>
      </p:sp>
      <p:pic>
        <p:nvPicPr>
          <p:cNvPr id="6" name="Picture 5" descr="Azure Search icon" title="Decorative image">
            <a:extLst>
              <a:ext uri="{FF2B5EF4-FFF2-40B4-BE49-F238E27FC236}">
                <a16:creationId xmlns:a16="http://schemas.microsoft.com/office/drawing/2014/main" id="{6FBE0953-43E8-47D8-B0BD-39F30F501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4700" y="1189176"/>
            <a:ext cx="2756911" cy="2756911"/>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003889"/>
            <a:ext cx="11584795" cy="5749266"/>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400" dirty="0">
                <a:latin typeface="Segoe UI Semilight" panose="020B0402040204020203" pitchFamily="34" charset="0"/>
                <a:cs typeface="Segoe UI Semilight" panose="020B0402040204020203" pitchFamily="34" charset="0"/>
              </a:rPr>
              <a:t>This workshop is designed to help students gain a better understanding of how to integrate and deploy complex Open Source Software (OSS) workloads into Azure PaaS. Attendees will migrate an existing MERN (MongoDB, Express.js, React.js, Node.js) stack application from a hosted environment into Azure PaaS services, and fully embrace modern DevOps tools.  </a:t>
            </a: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Provision Web App for Containers for hosting OSS applications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Migrate a MongoDB instance into Cosmos DB</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Implement serverless architectures, such as Logic Apps and Azure Functions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Provision an Azure Container Registry </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Build Docker images and push them into Azure Container Registry </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Enable continuous deployment with Jenkins and VSTS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3600" dirty="0">
                <a:solidFill>
                  <a:schemeClr val="tx1"/>
                </a:solidFill>
                <a:latin typeface="+mj-lt"/>
              </a:rPr>
              <a:t>DevOps Workflows</a:t>
            </a:r>
          </a:p>
        </p:txBody>
      </p:sp>
      <p:pic>
        <p:nvPicPr>
          <p:cNvPr id="6" name="Picture 5" descr="Icons are connected in a linear fashion by arrows. In order, they are: Developer (VS Code), GitHub Repo, Jenkins, VSTS, Web App for Containers, and Azure Container Registry. GitHub Repo, Jenkins, and VSTS are grouped in a box labeled CI/CD Pipeline. Web App for Containers and Azure Container Registry are connected by a double-sided arrow." title="Preferred DevOps Workflows solution">
            <a:extLst>
              <a:ext uri="{FF2B5EF4-FFF2-40B4-BE49-F238E27FC236}">
                <a16:creationId xmlns:a16="http://schemas.microsoft.com/office/drawing/2014/main" id="{08294FA6-B209-4325-89A0-DA36111570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67091"/>
            <a:ext cx="12192000" cy="4923818"/>
          </a:xfrm>
          <a:prstGeom prst="rect">
            <a:avLst/>
          </a:prstGeom>
        </p:spPr>
      </p:pic>
    </p:spTree>
    <p:extLst>
      <p:ext uri="{BB962C8B-B14F-4D97-AF65-F5344CB8AC3E}">
        <p14:creationId xmlns:p14="http://schemas.microsoft.com/office/powerpoint/2010/main" val="155344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5CC7168-F2D9-474A-91BF-1CDDF8DE6D16}"/>
              </a:ext>
            </a:extLst>
          </p:cNvPr>
          <p:cNvSpPr>
            <a:spLocks noGrp="1"/>
          </p:cNvSpPr>
          <p:nvPr>
            <p:ph type="title"/>
          </p:nvPr>
        </p:nvSpPr>
        <p:spPr/>
        <p:txBody>
          <a:bodyPr/>
          <a:lstStyle/>
          <a:p>
            <a:r>
              <a:rPr lang="en-US" dirty="0"/>
              <a:t>Preferred objections handling</a:t>
            </a:r>
          </a:p>
        </p:txBody>
      </p:sp>
      <p:sp>
        <p:nvSpPr>
          <p:cNvPr id="3" name="Content Placeholder 2"/>
          <p:cNvSpPr>
            <a:spLocks noGrp="1"/>
          </p:cNvSpPr>
          <p:nvPr>
            <p:ph type="body" sz="quarter" idx="10"/>
          </p:nvPr>
        </p:nvSpPr>
        <p:spPr>
          <a:xfrm>
            <a:off x="269239" y="1189177"/>
            <a:ext cx="9799209" cy="4669035"/>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AD B2C an option with OSS apps?</a:t>
            </a:r>
          </a:p>
          <a:p>
            <a:endParaRPr lang="en-US" dirty="0"/>
          </a:p>
        </p:txBody>
      </p:sp>
      <p:pic>
        <p:nvPicPr>
          <p:cNvPr id="6" name="Picture 5" descr="Icons for Web App for Containers, Azure Container Service, and Visual Studio Team Services." title="Decorative images">
            <a:extLst>
              <a:ext uri="{FF2B5EF4-FFF2-40B4-BE49-F238E27FC236}">
                <a16:creationId xmlns:a16="http://schemas.microsoft.com/office/drawing/2014/main" id="{2C472161-616B-4741-BDF2-831537812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5524" y="744344"/>
            <a:ext cx="1737308" cy="5559386"/>
          </a:xfrm>
          <a:prstGeom prst="rect">
            <a:avLst/>
          </a:prstGeom>
        </p:spPr>
      </p:pic>
    </p:spTree>
    <p:extLst>
      <p:ext uri="{BB962C8B-B14F-4D97-AF65-F5344CB8AC3E}">
        <p14:creationId xmlns:p14="http://schemas.microsoft.com/office/powerpoint/2010/main" val="407259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40" y="1189177"/>
            <a:ext cx="9350926" cy="5023683"/>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400" dirty="0"/>
          </a:p>
          <a:p>
            <a:r>
              <a:rPr lang="en-US" dirty="0"/>
              <a:t>How can use leverage serverless architecture?</a:t>
            </a:r>
          </a:p>
          <a:p>
            <a:endParaRPr lang="en-US" sz="2400" dirty="0"/>
          </a:p>
          <a:p>
            <a:r>
              <a:rPr lang="en-US" dirty="0"/>
              <a:t>Can we continue using our development tools, or is VS Code a better option?</a:t>
            </a:r>
          </a:p>
        </p:txBody>
      </p:sp>
      <p:pic>
        <p:nvPicPr>
          <p:cNvPr id="7" name="Picture 6" descr="Icons for Azure Active Directory, Azure Search, and Azure Cosmos DB." title="Decorative images">
            <a:extLst>
              <a:ext uri="{FF2B5EF4-FFF2-40B4-BE49-F238E27FC236}">
                <a16:creationId xmlns:a16="http://schemas.microsoft.com/office/drawing/2014/main" id="{17430208-DC52-4EC9-93F8-7FABCDBA3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165" y="992394"/>
            <a:ext cx="2438327" cy="5559386"/>
          </a:xfrm>
          <a:prstGeom prst="rect">
            <a:avLst/>
          </a:prstGeom>
        </p:spPr>
      </p:pic>
    </p:spTree>
    <p:extLst>
      <p:ext uri="{BB962C8B-B14F-4D97-AF65-F5344CB8AC3E}">
        <p14:creationId xmlns:p14="http://schemas.microsoft.com/office/powerpoint/2010/main" val="239426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br>
              <a:rPr lang="en-US" dirty="0"/>
            </a:br>
            <a:endParaRPr lang="en-US" dirty="0"/>
          </a:p>
        </p:txBody>
      </p:sp>
      <p:sp>
        <p:nvSpPr>
          <p:cNvPr id="3" name="Content Placeholder 2"/>
          <p:cNvSpPr>
            <a:spLocks noGrp="1"/>
          </p:cNvSpPr>
          <p:nvPr>
            <p:ph type="body" sz="quarter" idx="4294967295"/>
          </p:nvPr>
        </p:nvSpPr>
        <p:spPr>
          <a:xfrm>
            <a:off x="905600" y="1479511"/>
            <a:ext cx="10380799" cy="3898978"/>
          </a:xfrm>
        </p:spPr>
        <p:txBody>
          <a:bodyPr>
            <a:normAutofit/>
          </a:bodyPr>
          <a:lstStyle/>
          <a:p>
            <a:pPr marL="0" indent="0">
              <a:lnSpc>
                <a:spcPct val="100000"/>
              </a:lnSpc>
              <a:buNone/>
            </a:pPr>
            <a:r>
              <a:rPr lang="en-US" sz="3800" dirty="0">
                <a:solidFill>
                  <a:schemeClr val="tx1"/>
                </a:solidFill>
                <a:latin typeface="+mn-lt"/>
              </a:rPr>
              <a:t>“</a:t>
            </a:r>
            <a:r>
              <a:rPr lang="en-US" sz="2800" i="1" dirty="0">
                <a:solidFill>
                  <a:schemeClr val="tx1"/>
                </a:solidFill>
                <a:latin typeface="+mn-lt"/>
              </a:rPr>
              <a:t>The successful, and seamless, transition of our OSS application to Microsoft Azure demonstrates the flexibility and range of Azure’s capabilities. Without being tied to a sunk cost in an enterprise system, this open source on Azure model provides us with the flexibility to address future business needs</a:t>
            </a:r>
            <a:r>
              <a:rPr lang="en-US" sz="2800" dirty="0">
                <a:solidFill>
                  <a:schemeClr val="tx1"/>
                </a:solidFill>
                <a:latin typeface="+mn-lt"/>
              </a:rPr>
              <a:t>”</a:t>
            </a:r>
          </a:p>
          <a:p>
            <a:pPr marL="0" indent="0">
              <a:lnSpc>
                <a:spcPct val="100000"/>
              </a:lnSpc>
              <a:buNone/>
            </a:pPr>
            <a:endParaRPr lang="en-US" sz="2800" dirty="0">
              <a:solidFill>
                <a:schemeClr val="tx1"/>
              </a:solidFill>
              <a:latin typeface="+mn-lt"/>
            </a:endParaRPr>
          </a:p>
          <a:p>
            <a:pPr marL="0" indent="0">
              <a:lnSpc>
                <a:spcPct val="120000"/>
              </a:lnSpc>
              <a:buNone/>
            </a:pPr>
            <a:r>
              <a:rPr lang="en-US" sz="2400" dirty="0">
                <a:solidFill>
                  <a:schemeClr val="tx1"/>
                </a:solidFill>
                <a:latin typeface="+mn-lt"/>
              </a:rPr>
              <a:t>- Holly Franklin, CIO of Best For You Organics Company</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40" y="1189177"/>
            <a:ext cx="8495938" cy="5211623"/>
          </a:xfrm>
        </p:spPr>
        <p:txBody>
          <a:bodyPr/>
          <a:lstStyle/>
          <a:p>
            <a:r>
              <a:rPr lang="en-US" sz="3600" dirty="0"/>
              <a:t>Best For You Organics Company is a leader in the online health food industry</a:t>
            </a:r>
          </a:p>
          <a:p>
            <a:endParaRPr lang="en-US" sz="1800" dirty="0"/>
          </a:p>
          <a:p>
            <a:r>
              <a:rPr lang="en-US" sz="3600" dirty="0"/>
              <a:t>OSS development shop</a:t>
            </a:r>
          </a:p>
          <a:p>
            <a:endParaRPr lang="en-US" sz="2000" dirty="0"/>
          </a:p>
          <a:p>
            <a:r>
              <a:rPr lang="en-US" sz="3600" dirty="0"/>
              <a:t>Current infrastructure has become challenging and limiting</a:t>
            </a:r>
          </a:p>
          <a:p>
            <a:endParaRPr lang="en-US" sz="2000" dirty="0"/>
          </a:p>
          <a:p>
            <a:r>
              <a:rPr lang="en-US" sz="3600" dirty="0"/>
              <a:t>Looking for cloud PaaS solutions for OSS applications</a:t>
            </a:r>
          </a:p>
          <a:p>
            <a:endParaRPr lang="en-US" dirty="0"/>
          </a:p>
        </p:txBody>
      </p:sp>
      <p:pic>
        <p:nvPicPr>
          <p:cNvPr id="9" name="Picture 8" descr="Best For You Organics Company logo" title="Best for you logo">
            <a:extLst>
              <a:ext uri="{FF2B5EF4-FFF2-40B4-BE49-F238E27FC236}">
                <a16:creationId xmlns:a16="http://schemas.microsoft.com/office/drawing/2014/main" id="{1D3A2775-0B57-4087-9E53-300624BBECD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098" y="1095785"/>
            <a:ext cx="2929982" cy="2929982"/>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39" y="1189177"/>
            <a:ext cx="8574315" cy="5023683"/>
          </a:xfrm>
        </p:spPr>
        <p:txBody>
          <a:bodyPr/>
          <a:lstStyle/>
          <a:p>
            <a:r>
              <a:rPr lang="en-US" dirty="0"/>
              <a:t>Migrate as much infrastructure as possible into the cloud</a:t>
            </a:r>
          </a:p>
          <a:p>
            <a:endParaRPr lang="en-US" sz="2400" dirty="0"/>
          </a:p>
          <a:p>
            <a:r>
              <a:rPr lang="en-US" dirty="0"/>
              <a:t>Reuse existing code and architecture</a:t>
            </a:r>
          </a:p>
          <a:p>
            <a:endParaRPr lang="en-US" sz="2400" dirty="0"/>
          </a:p>
          <a:p>
            <a:r>
              <a:rPr lang="en-US" dirty="0"/>
              <a:t>Improve DevOps workflow, while continuing to use GitHub repo</a:t>
            </a:r>
          </a:p>
          <a:p>
            <a:endParaRPr lang="en-US" sz="2400" dirty="0"/>
          </a:p>
          <a:p>
            <a:r>
              <a:rPr lang="en-US" dirty="0"/>
              <a:t>Maintain dedication to OSS</a:t>
            </a:r>
          </a:p>
        </p:txBody>
      </p:sp>
      <p:pic>
        <p:nvPicPr>
          <p:cNvPr id="8" name="Picture 7" descr="Customer needs" title="Decorative image">
            <a:extLst>
              <a:ext uri="{FF2B5EF4-FFF2-40B4-BE49-F238E27FC236}">
                <a16:creationId xmlns:a16="http://schemas.microsoft.com/office/drawing/2014/main" id="{C3A91D19-21FB-4637-BE4E-A1D54FEDE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5497" y="1189176"/>
            <a:ext cx="2939583" cy="2939583"/>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40" y="1189177"/>
            <a:ext cx="8891696" cy="5144357"/>
          </a:xfrm>
        </p:spPr>
        <p:txBody>
          <a:bodyPr/>
          <a:lstStyle/>
          <a:p>
            <a:r>
              <a:rPr lang="en-US" dirty="0"/>
              <a:t>Integrate serverless architecture</a:t>
            </a:r>
          </a:p>
          <a:p>
            <a:endParaRPr lang="en-US" sz="2400" dirty="0"/>
          </a:p>
          <a:p>
            <a:r>
              <a:rPr lang="en-US" dirty="0"/>
              <a:t>Replace identity management solution</a:t>
            </a:r>
          </a:p>
          <a:p>
            <a:endParaRPr lang="en-US" sz="2400" dirty="0"/>
          </a:p>
          <a:p>
            <a:r>
              <a:rPr lang="en-US" dirty="0"/>
              <a:t>Add search capabilities</a:t>
            </a:r>
          </a:p>
          <a:p>
            <a:endParaRPr lang="en-US" sz="2400" dirty="0"/>
          </a:p>
          <a:p>
            <a:r>
              <a:rPr lang="en-US" dirty="0"/>
              <a:t>Ability to rapidly build, test, and deploy application updates</a:t>
            </a:r>
          </a:p>
          <a:p>
            <a:endParaRPr lang="en-US" dirty="0"/>
          </a:p>
        </p:txBody>
      </p:sp>
      <p:pic>
        <p:nvPicPr>
          <p:cNvPr id="8" name="Picture 7" descr="Customer needs" title="Decorative image">
            <a:extLst>
              <a:ext uri="{FF2B5EF4-FFF2-40B4-BE49-F238E27FC236}">
                <a16:creationId xmlns:a16="http://schemas.microsoft.com/office/drawing/2014/main" id="{526C1857-F55E-4E37-AB07-EFD7B2702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0936" y="1189176"/>
            <a:ext cx="2761826" cy="2761826"/>
          </a:xfrm>
          <a:prstGeom prst="rect">
            <a:avLst/>
          </a:prstGeom>
        </p:spPr>
      </p:pic>
    </p:spTree>
    <p:extLst>
      <p:ext uri="{BB962C8B-B14F-4D97-AF65-F5344CB8AC3E}">
        <p14:creationId xmlns:p14="http://schemas.microsoft.com/office/powerpoint/2010/main" val="42102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083767" cy="5144357"/>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Active Directory B2C (Azure AD B2C) an option with OSS apps?</a:t>
            </a:r>
          </a:p>
          <a:p>
            <a:endParaRPr lang="en-US" dirty="0"/>
          </a:p>
        </p:txBody>
      </p:sp>
      <p:pic>
        <p:nvPicPr>
          <p:cNvPr id="10" name="Picture 9" descr="Icons for Web App for Containers, Azure Container Service, and Visual Studio Team Services." title="Decorative images">
            <a:extLst>
              <a:ext uri="{FF2B5EF4-FFF2-40B4-BE49-F238E27FC236}">
                <a16:creationId xmlns:a16="http://schemas.microsoft.com/office/drawing/2014/main" id="{AEF3A517-4908-4466-923B-28D70763C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6192" y="924326"/>
            <a:ext cx="1657499" cy="5695522"/>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350999" cy="4955972"/>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000" dirty="0"/>
          </a:p>
          <a:p>
            <a:r>
              <a:rPr lang="en-US" dirty="0"/>
              <a:t>How can we leverage serverless architecture?</a:t>
            </a:r>
          </a:p>
          <a:p>
            <a:endParaRPr lang="en-US" sz="2400" dirty="0"/>
          </a:p>
          <a:p>
            <a:r>
              <a:rPr lang="en-US" dirty="0"/>
              <a:t>Can we continue using our development tools, or is VS Code a better option?</a:t>
            </a:r>
          </a:p>
        </p:txBody>
      </p:sp>
      <p:pic>
        <p:nvPicPr>
          <p:cNvPr id="11" name="Picture 10" descr="Icons for Azure Active Directory, Azure Search, and Azure Cosmos DB." title="Decorative images">
            <a:extLst>
              <a:ext uri="{FF2B5EF4-FFF2-40B4-BE49-F238E27FC236}">
                <a16:creationId xmlns:a16="http://schemas.microsoft.com/office/drawing/2014/main" id="{7D15D7E1-699A-46BA-8C3C-EADB9580E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238" y="1008514"/>
            <a:ext cx="2438328" cy="5559387"/>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data flow diagram illustrates how to build highly scalable e-commerce websites with catalog, checkout, analysis, and forecasting. 15 components in this diagram interact with each other between end users and the enterprise, and the components are organized in three tiers: the internet tier, the services tier, and the data tier." title="Common E-Commerce Website scenarios infographic">
            <a:hlinkClick r:id="rId3"/>
            <a:extLst>
              <a:ext uri="{FF2B5EF4-FFF2-40B4-BE49-F238E27FC236}">
                <a16:creationId xmlns:a16="http://schemas.microsoft.com/office/drawing/2014/main" id="{66E13E75-B834-4A14-9C53-BE4B3166E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219" y="951791"/>
            <a:ext cx="8939560" cy="5708902"/>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6349</Words>
  <Application>Microsoft Office PowerPoint</Application>
  <PresentationFormat>Widescreen</PresentationFormat>
  <Paragraphs>337</Paragraphs>
  <Slides>24</Slides>
  <Notes>24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Calibri</vt:lpstr>
      <vt:lpstr>Consolas</vt:lpstr>
      <vt:lpstr>Segoe UI</vt:lpstr>
      <vt:lpstr>Segoe UI Light</vt:lpstr>
      <vt:lpstr>Segoe UI Semilight</vt:lpstr>
      <vt:lpstr>Wingdings</vt:lpstr>
      <vt:lpstr>2_Server and Cloud 2013</vt:lpstr>
      <vt:lpstr>C+E Readiness Template</vt:lpstr>
      <vt:lpstr>OSS PaaS and DevOps</vt:lpstr>
      <vt:lpstr>Abstract and learning objectives</vt:lpstr>
      <vt:lpstr>Step 1: Review the customer case study</vt:lpstr>
      <vt:lpstr>Customer situation </vt:lpstr>
      <vt:lpstr>Customer needs </vt:lpstr>
      <vt:lpstr>Customer needs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objections handling</vt:lpstr>
      <vt:lpstr>Customer objections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2018-05-15T00:06:41Z</dcterms:created>
  <dcterms:modified xsi:type="dcterms:W3CDTF">2018-05-15T00:07:18Z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2018-05-15T00:07:16.2664142Z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